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9" r:id="rId3"/>
    <p:sldId id="260" r:id="rId4"/>
    <p:sldId id="261" r:id="rId5"/>
    <p:sldId id="263" r:id="rId6"/>
    <p:sldId id="264" r:id="rId7"/>
    <p:sldId id="265" r:id="rId8"/>
    <p:sldId id="266" r:id="rId9"/>
  </p:sldIdLst>
  <p:sldSz cx="14630400" cy="8229600"/>
  <p:notesSz cx="8229600" cy="14630400"/>
  <p:embeddedFontLst>
    <p:embeddedFont>
      <p:font typeface="Arial Black" panose="020B0A04020102020204" pitchFamily="34" charset="0"/>
      <p:bold r:id="rId11"/>
    </p:embeddedFont>
    <p:embeddedFont>
      <p:font typeface="Arial Narrow" panose="020B0606020202030204" pitchFamily="34" charset="0"/>
      <p:regular r:id="rId12"/>
      <p:bold r:id="rId13"/>
      <p:italic r:id="rId14"/>
      <p:boldItalic r:id="rId15"/>
    </p:embeddedFont>
    <p:embeddedFont>
      <p:font typeface="Bitter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D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8777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600" b="1" dirty="0">
                <a:solidFill>
                  <a:srgbClr val="E1E5CD"/>
                </a:solidFill>
                <a:latin typeface="Arial Black" panose="020B0A04020102020204" pitchFamily="34" charset="0"/>
                <a:ea typeface="Outfit Bold" pitchFamily="34" charset="-122"/>
                <a:cs typeface="Outfit Bold" pitchFamily="34" charset="-120"/>
              </a:rPr>
              <a:t>CryptoPulse</a:t>
            </a:r>
            <a:endParaRPr lang="en-US" sz="6600" dirty="0">
              <a:latin typeface="Arial Black" panose="020B0A040201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4000" dirty="0">
                <a:solidFill>
                  <a:srgbClr val="C2C4B5"/>
                </a:solidFill>
                <a:latin typeface="Arial Narrow" panose="020B0606020202030204" pitchFamily="34" charset="0"/>
                <a:ea typeface="Bitter" pitchFamily="34" charset="-122"/>
                <a:cs typeface="Bitter" pitchFamily="34" charset="-120"/>
              </a:rPr>
              <a:t>Tracks the heartbeat of the market</a:t>
            </a:r>
            <a:endParaRPr lang="en-US" sz="4000" dirty="0">
              <a:latin typeface="Arial Narrow" panose="020B0606020202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733F97-57B2-697C-A2E2-24E4A627C7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01573" y="7762810"/>
            <a:ext cx="2448267" cy="4667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62945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Introducing CryptoPulse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62593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AI-Powered Prediction Engine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2962156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CryptoPulse leverages advanced machine learning algorithms to analyze market patterns and predict cryptocurrency price movements with unprecedented accuracy.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5493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Real-time data processing from multiple exchanges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9713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LSTM neural networks for pattern recognition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3933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Automated predictions with confidence intervals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58153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Risk assessment and portfolio optimization</a:t>
            </a: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62CA35-9313-75F1-BF39-8E35D5864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82133" y="7762810"/>
            <a:ext cx="2448267" cy="466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2817" y="497205"/>
            <a:ext cx="4520327" cy="565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System Architecture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8" y="1369675"/>
            <a:ext cx="13364766" cy="729305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927959" y="4530131"/>
            <a:ext cx="2765639" cy="361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System Architecture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5927959" y="4994823"/>
            <a:ext cx="2765639" cy="5788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Scalable, microservices-based data pipeline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10346550" y="3041188"/>
            <a:ext cx="2894273" cy="361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Backend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10198620" y="3505880"/>
            <a:ext cx="3190132" cy="28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Flask + MySQL server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1367871" y="6642951"/>
            <a:ext cx="2894273" cy="361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ML Engine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1219941" y="7107642"/>
            <a:ext cx="3190132" cy="28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LSTM model processing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2560150" y="2320836"/>
            <a:ext cx="1229865" cy="373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400" b="1" dirty="0">
                <a:solidFill>
                  <a:srgbClr val="1C1D1F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Frontend</a:t>
            </a:r>
            <a:endParaRPr lang="en-US" sz="1400" dirty="0">
              <a:solidFill>
                <a:srgbClr val="1C1D1F"/>
              </a:solidFill>
            </a:endParaRPr>
          </a:p>
        </p:txBody>
      </p:sp>
      <p:sp>
        <p:nvSpPr>
          <p:cNvPr id="11" name="Text 8"/>
          <p:cNvSpPr/>
          <p:nvPr/>
        </p:nvSpPr>
        <p:spPr>
          <a:xfrm>
            <a:off x="1832160" y="2798391"/>
            <a:ext cx="2686046" cy="282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200" dirty="0">
                <a:solidFill>
                  <a:srgbClr val="1C1D1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HTML/CSS user interface</a:t>
            </a:r>
            <a:endParaRPr lang="en-US" sz="1200" dirty="0">
              <a:solidFill>
                <a:srgbClr val="1C1D1F"/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10521814" y="7208942"/>
            <a:ext cx="1771737" cy="373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400" b="1" dirty="0">
                <a:solidFill>
                  <a:srgbClr val="1C1D1F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Data Sources</a:t>
            </a:r>
            <a:endParaRPr lang="en-US" sz="1400" dirty="0">
              <a:solidFill>
                <a:srgbClr val="1C1D1F"/>
              </a:solidFill>
            </a:endParaRPr>
          </a:p>
        </p:txBody>
      </p:sp>
      <p:sp>
        <p:nvSpPr>
          <p:cNvPr id="13" name="Text 10"/>
          <p:cNvSpPr/>
          <p:nvPr/>
        </p:nvSpPr>
        <p:spPr>
          <a:xfrm>
            <a:off x="9944165" y="7686497"/>
            <a:ext cx="2927035" cy="28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200" dirty="0">
                <a:solidFill>
                  <a:srgbClr val="1C1D1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Binance and CoinDesk APIs</a:t>
            </a:r>
            <a:endParaRPr lang="en-US" sz="1200" dirty="0">
              <a:solidFill>
                <a:srgbClr val="1C1D1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CC81DA1-D32B-FA5A-C72A-F19F4B9F6C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67171" y="7762810"/>
            <a:ext cx="1282406" cy="466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51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Core Features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07525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0714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Intuitive Dashboard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561874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Clean, responsive interface displaying real-time market data and predictions with customizable watchlists and alerts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107525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30714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Advanced Analytics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3561874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Interactive charts with historical price visualization, trend analysis, and prediction confidence bands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741307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705237"/>
            <a:ext cx="29507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Automated Scheduling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93790" y="6195655"/>
            <a:ext cx="637960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Celery + Redis integration enables scheduled predictions and background processing for continuous market monitoring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4741307"/>
            <a:ext cx="680442" cy="68044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7052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Enterprise Security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56884" y="6195655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Secure authentication, encrypted data transmission, and robust backend infrastructure ensure data protection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96662CD-76B4-60D1-166E-DA0A004DAD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82133" y="7672820"/>
            <a:ext cx="2448267" cy="4667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683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1518" y="3101459"/>
            <a:ext cx="5082659" cy="6353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Model &amp; Methodology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1518" y="4041696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1518" y="4364236"/>
            <a:ext cx="6502003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6" name="Text 3"/>
          <p:cNvSpPr/>
          <p:nvPr/>
        </p:nvSpPr>
        <p:spPr>
          <a:xfrm>
            <a:off x="711518" y="4511516"/>
            <a:ext cx="25412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Data Preprocessing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11518" y="4950976"/>
            <a:ext cx="6502003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Clean and normalize historical price data from Binance and CoinDesk APIs, handling missing values and outliers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416760" y="4041696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16760" y="4364236"/>
            <a:ext cx="6502122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0" name="Text 7"/>
          <p:cNvSpPr/>
          <p:nvPr/>
        </p:nvSpPr>
        <p:spPr>
          <a:xfrm>
            <a:off x="7416760" y="4511516"/>
            <a:ext cx="25412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Feature Engineering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416760" y="4950976"/>
            <a:ext cx="6502122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Extract technical indicators, moving averages, and volatility metrics to enhance model input quality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11518" y="5957173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1518" y="6279713"/>
            <a:ext cx="6502003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4" name="Text 11"/>
          <p:cNvSpPr/>
          <p:nvPr/>
        </p:nvSpPr>
        <p:spPr>
          <a:xfrm>
            <a:off x="711518" y="6426994"/>
            <a:ext cx="25412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LSTM Training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11518" y="6866453"/>
            <a:ext cx="6502003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Train Long Short-Term Memory networks on sequential data patterns with optimized hyperparameters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416760" y="5957173"/>
            <a:ext cx="2032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416760" y="6279713"/>
            <a:ext cx="6502122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8" name="Text 15"/>
          <p:cNvSpPr/>
          <p:nvPr/>
        </p:nvSpPr>
        <p:spPr>
          <a:xfrm>
            <a:off x="7416760" y="6426994"/>
            <a:ext cx="259163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Prediction Generation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416760" y="6866453"/>
            <a:ext cx="6502122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Generate probabilistic forecasts with confidence intervals and risk assessments for decision support</a:t>
            </a:r>
            <a:endParaRPr lang="en-US" sz="16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46671B3-387A-3D12-F1AD-815AFDAA1B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82133" y="7740508"/>
            <a:ext cx="2448267" cy="4667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432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Prediction Results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1897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Model Performance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80190" y="38710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35E54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87% accuracy</a:t>
            </a: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on 7-day price predictions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6761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35E54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92% directional accuracy</a:t>
            </a: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for trend identification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4812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Average prediction error under 3.2%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321897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Market Coverage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10342721" y="38710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Bitcoin, Ethereum, and top 8 altcoins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46761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Multiple timeframes from hourly to monthly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54812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Cross-validation across market conditions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989BC87-5C3E-82D4-1936-A5E710347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93475" y="7683971"/>
            <a:ext cx="2448267" cy="4667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1515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5321" y="524232"/>
            <a:ext cx="4752618" cy="594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Future Roadmap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879158" y="1403509"/>
            <a:ext cx="22860" cy="5479613"/>
          </a:xfrm>
          <a:prstGeom prst="roundRect">
            <a:avLst>
              <a:gd name="adj" fmla="val 124742"/>
            </a:avLst>
          </a:prstGeom>
          <a:solidFill>
            <a:srgbClr val="545557"/>
          </a:solidFill>
          <a:ln/>
        </p:spPr>
      </p:sp>
      <p:sp>
        <p:nvSpPr>
          <p:cNvPr id="5" name="Shape 2"/>
          <p:cNvSpPr/>
          <p:nvPr/>
        </p:nvSpPr>
        <p:spPr>
          <a:xfrm>
            <a:off x="1070134" y="1605915"/>
            <a:ext cx="570309" cy="22860"/>
          </a:xfrm>
          <a:prstGeom prst="roundRect">
            <a:avLst>
              <a:gd name="adj" fmla="val 124742"/>
            </a:avLst>
          </a:prstGeom>
          <a:solidFill>
            <a:srgbClr val="545557"/>
          </a:solidFill>
          <a:ln/>
        </p:spPr>
      </p:sp>
      <p:sp>
        <p:nvSpPr>
          <p:cNvPr id="6" name="Shape 3"/>
          <p:cNvSpPr/>
          <p:nvPr/>
        </p:nvSpPr>
        <p:spPr>
          <a:xfrm>
            <a:off x="665321" y="1403509"/>
            <a:ext cx="427673" cy="427673"/>
          </a:xfrm>
          <a:prstGeom prst="roundRect">
            <a:avLst>
              <a:gd name="adj" fmla="val 6668"/>
            </a:avLst>
          </a:prstGeom>
          <a:solidFill>
            <a:srgbClr val="3B3C3E"/>
          </a:solidFill>
          <a:ln/>
        </p:spPr>
      </p:sp>
      <p:sp>
        <p:nvSpPr>
          <p:cNvPr id="7" name="Text 4"/>
          <p:cNvSpPr/>
          <p:nvPr/>
        </p:nvSpPr>
        <p:spPr>
          <a:xfrm>
            <a:off x="736580" y="1439168"/>
            <a:ext cx="285155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829633" y="1468755"/>
            <a:ext cx="2376249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Q1 2024: Expansion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829633" y="1879878"/>
            <a:ext cx="6649045" cy="608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Add 50+ additional cryptocurrencies and DeFi tokens for comprehensive market coverage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1070134" y="3070860"/>
            <a:ext cx="570309" cy="22860"/>
          </a:xfrm>
          <a:prstGeom prst="roundRect">
            <a:avLst>
              <a:gd name="adj" fmla="val 124742"/>
            </a:avLst>
          </a:prstGeom>
          <a:solidFill>
            <a:srgbClr val="545557"/>
          </a:solidFill>
          <a:ln/>
        </p:spPr>
      </p:sp>
      <p:sp>
        <p:nvSpPr>
          <p:cNvPr id="11" name="Shape 8"/>
          <p:cNvSpPr/>
          <p:nvPr/>
        </p:nvSpPr>
        <p:spPr>
          <a:xfrm>
            <a:off x="665321" y="2868454"/>
            <a:ext cx="427673" cy="427673"/>
          </a:xfrm>
          <a:prstGeom prst="roundRect">
            <a:avLst>
              <a:gd name="adj" fmla="val 6668"/>
            </a:avLst>
          </a:prstGeom>
          <a:solidFill>
            <a:srgbClr val="3B3C3E"/>
          </a:solidFill>
          <a:ln/>
        </p:spPr>
      </p:sp>
      <p:sp>
        <p:nvSpPr>
          <p:cNvPr id="12" name="Text 9"/>
          <p:cNvSpPr/>
          <p:nvPr/>
        </p:nvSpPr>
        <p:spPr>
          <a:xfrm>
            <a:off x="736580" y="2904113"/>
            <a:ext cx="285155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829633" y="2933700"/>
            <a:ext cx="3449479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Q2 2024: Real-time Intelligence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829633" y="3344823"/>
            <a:ext cx="6649045" cy="608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Implement live streaming predictions with sub-second latency and push notifications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070134" y="4535805"/>
            <a:ext cx="570309" cy="22860"/>
          </a:xfrm>
          <a:prstGeom prst="roundRect">
            <a:avLst>
              <a:gd name="adj" fmla="val 124742"/>
            </a:avLst>
          </a:prstGeom>
          <a:solidFill>
            <a:srgbClr val="545557"/>
          </a:solidFill>
          <a:ln/>
        </p:spPr>
      </p:sp>
      <p:sp>
        <p:nvSpPr>
          <p:cNvPr id="16" name="Shape 13"/>
          <p:cNvSpPr/>
          <p:nvPr/>
        </p:nvSpPr>
        <p:spPr>
          <a:xfrm>
            <a:off x="665321" y="4333399"/>
            <a:ext cx="427673" cy="427673"/>
          </a:xfrm>
          <a:prstGeom prst="roundRect">
            <a:avLst>
              <a:gd name="adj" fmla="val 6668"/>
            </a:avLst>
          </a:prstGeom>
          <a:solidFill>
            <a:srgbClr val="3B3C3E"/>
          </a:solidFill>
          <a:ln/>
        </p:spPr>
      </p:sp>
      <p:sp>
        <p:nvSpPr>
          <p:cNvPr id="17" name="Text 14"/>
          <p:cNvSpPr/>
          <p:nvPr/>
        </p:nvSpPr>
        <p:spPr>
          <a:xfrm>
            <a:off x="736580" y="4369058"/>
            <a:ext cx="285155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829633" y="4398645"/>
            <a:ext cx="2826187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Q3 2024: Mobile Platform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829633" y="4809768"/>
            <a:ext cx="6649045" cy="608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Launch iOS and Android applications with offline capabilities and portfolio integration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1070134" y="6000750"/>
            <a:ext cx="570309" cy="22860"/>
          </a:xfrm>
          <a:prstGeom prst="roundRect">
            <a:avLst>
              <a:gd name="adj" fmla="val 124742"/>
            </a:avLst>
          </a:prstGeom>
          <a:solidFill>
            <a:srgbClr val="545557"/>
          </a:solidFill>
          <a:ln/>
        </p:spPr>
      </p:sp>
      <p:sp>
        <p:nvSpPr>
          <p:cNvPr id="21" name="Shape 18"/>
          <p:cNvSpPr/>
          <p:nvPr/>
        </p:nvSpPr>
        <p:spPr>
          <a:xfrm>
            <a:off x="665321" y="5798344"/>
            <a:ext cx="427673" cy="427673"/>
          </a:xfrm>
          <a:prstGeom prst="roundRect">
            <a:avLst>
              <a:gd name="adj" fmla="val 6668"/>
            </a:avLst>
          </a:prstGeom>
          <a:solidFill>
            <a:srgbClr val="3B3C3E"/>
          </a:solidFill>
          <a:ln/>
        </p:spPr>
      </p:sp>
      <p:sp>
        <p:nvSpPr>
          <p:cNvPr id="22" name="Text 19"/>
          <p:cNvSpPr/>
          <p:nvPr/>
        </p:nvSpPr>
        <p:spPr>
          <a:xfrm>
            <a:off x="736580" y="5834003"/>
            <a:ext cx="285155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4</a:t>
            </a:r>
            <a:endParaRPr lang="en-US" sz="2200" dirty="0"/>
          </a:p>
        </p:txBody>
      </p:sp>
      <p:sp>
        <p:nvSpPr>
          <p:cNvPr id="23" name="Text 20"/>
          <p:cNvSpPr/>
          <p:nvPr/>
        </p:nvSpPr>
        <p:spPr>
          <a:xfrm>
            <a:off x="1829633" y="5863590"/>
            <a:ext cx="2438519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Q4 2024: Advanced AI</a:t>
            </a:r>
            <a:endParaRPr lang="en-US" sz="1850" dirty="0"/>
          </a:p>
        </p:txBody>
      </p:sp>
      <p:sp>
        <p:nvSpPr>
          <p:cNvPr id="24" name="Text 21"/>
          <p:cNvSpPr/>
          <p:nvPr/>
        </p:nvSpPr>
        <p:spPr>
          <a:xfrm>
            <a:off x="1829633" y="6274713"/>
            <a:ext cx="6649045" cy="608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Deploy transformer models and sentiment analysis for enhanced prediction accuracy</a:t>
            </a:r>
            <a:endParaRPr lang="en-US" sz="1450" dirty="0"/>
          </a:p>
        </p:txBody>
      </p:sp>
      <p:sp>
        <p:nvSpPr>
          <p:cNvPr id="25" name="Text 22"/>
          <p:cNvSpPr/>
          <p:nvPr/>
        </p:nvSpPr>
        <p:spPr>
          <a:xfrm>
            <a:off x="665321" y="7096958"/>
            <a:ext cx="7813358" cy="608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835E54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CryptoPulse</a:t>
            </a: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empowers traders, researchers, and institutional investors with the predictive intelligence needed to navigate tomorrow's cryptocurrency markets.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2B352B-4BD2-088A-24D8-DF8AD3DC9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6923" y="7306948"/>
            <a:ext cx="2343477" cy="86689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6AD2613-AE3F-FBE4-1759-9B60883D1D93}"/>
              </a:ext>
            </a:extLst>
          </p:cNvPr>
          <p:cNvSpPr/>
          <p:nvPr/>
        </p:nvSpPr>
        <p:spPr>
          <a:xfrm>
            <a:off x="4728117" y="3601844"/>
            <a:ext cx="4877333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cap="none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ThankYou</a:t>
            </a:r>
            <a:endParaRPr lang="en-US" sz="72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71334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362</Words>
  <Application>Microsoft Office PowerPoint</Application>
  <PresentationFormat>Custom</PresentationFormat>
  <Paragraphs>73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 Narrow</vt:lpstr>
      <vt:lpstr>Outfit Light</vt:lpstr>
      <vt:lpstr>Arial</vt:lpstr>
      <vt:lpstr>Arial Black</vt:lpstr>
      <vt:lpstr>Bitter</vt:lpstr>
      <vt:lpstr>Outfit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shreya sharma</cp:lastModifiedBy>
  <cp:revision>4</cp:revision>
  <dcterms:created xsi:type="dcterms:W3CDTF">2025-09-29T18:43:12Z</dcterms:created>
  <dcterms:modified xsi:type="dcterms:W3CDTF">2025-10-01T04:26:20Z</dcterms:modified>
</cp:coreProperties>
</file>